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68" r:id="rId5"/>
    <p:sldId id="269" r:id="rId6"/>
    <p:sldId id="266" r:id="rId7"/>
    <p:sldId id="26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1" r:id="rId16"/>
    <p:sldId id="270" r:id="rId17"/>
    <p:sldId id="272" r:id="rId18"/>
    <p:sldId id="274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75EB-5E11-4944-8971-05BDD118C099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30C7E-7C8B-49A4-9202-9ECBC32BB4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75EB-5E11-4944-8971-05BDD118C099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C7E-7C8B-49A4-9202-9ECBC32BB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75EB-5E11-4944-8971-05BDD118C099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C7E-7C8B-49A4-9202-9ECBC32BB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75EB-5E11-4944-8971-05BDD118C099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C7E-7C8B-49A4-9202-9ECBC32BB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75EB-5E11-4944-8971-05BDD118C099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C7E-7C8B-49A4-9202-9ECBC32BB43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75EB-5E11-4944-8971-05BDD118C099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C7E-7C8B-49A4-9202-9ECBC32BB4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75EB-5E11-4944-8971-05BDD118C099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C7E-7C8B-49A4-9202-9ECBC32BB43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75EB-5E11-4944-8971-05BDD118C099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C7E-7C8B-49A4-9202-9ECBC32BB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75EB-5E11-4944-8971-05BDD118C099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C7E-7C8B-49A4-9202-9ECBC32BB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75EB-5E11-4944-8971-05BDD118C099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C7E-7C8B-49A4-9202-9ECBC32BB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75EB-5E11-4944-8971-05BDD118C099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C7E-7C8B-49A4-9202-9ECBC32BB4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85275EB-5E11-4944-8971-05BDD118C099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4130C7E-7C8B-49A4-9202-9ECBC32BB43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979639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Презентация по ОБЖ</a:t>
            </a:r>
            <a:br>
              <a:rPr lang="ru-RU" sz="5400" dirty="0" smtClean="0"/>
            </a:br>
            <a:r>
              <a:rPr lang="ru-RU" sz="5400" dirty="0" smtClean="0"/>
              <a:t>«Первая помощь при ранениях и кровотечениях» </a:t>
            </a:r>
            <a:r>
              <a:rPr lang="ru-RU" sz="4000" dirty="0" smtClean="0"/>
              <a:t>выполнила студентка </a:t>
            </a:r>
            <a:br>
              <a:rPr lang="ru-RU" sz="4000" dirty="0" smtClean="0"/>
            </a:br>
            <a:r>
              <a:rPr lang="ru-RU" sz="4000" dirty="0" smtClean="0"/>
              <a:t>124 группы</a:t>
            </a:r>
            <a:br>
              <a:rPr lang="ru-RU" sz="4000" dirty="0" smtClean="0"/>
            </a:br>
            <a:r>
              <a:rPr lang="ru-RU" sz="4000" dirty="0" err="1" smtClean="0"/>
              <a:t>Шагманова</a:t>
            </a:r>
            <a:r>
              <a:rPr lang="ru-RU" sz="4000" dirty="0" smtClean="0"/>
              <a:t> </a:t>
            </a:r>
            <a:r>
              <a:rPr lang="ru-RU" sz="4000" dirty="0" err="1" smtClean="0"/>
              <a:t>Аделя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12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lvl="0" indent="0">
              <a:buClr>
                <a:srgbClr val="D34817"/>
              </a:buClr>
              <a:buSzPct val="70000"/>
              <a:buNone/>
              <a:defRPr/>
            </a:pPr>
            <a:r>
              <a:rPr lang="ru-RU" sz="3000" b="1" i="1" dirty="0">
                <a:solidFill>
                  <a:srgbClr val="696464"/>
                </a:solidFill>
                <a:latin typeface="Franklin Gothic Book"/>
              </a:rPr>
              <a:t>8)</a:t>
            </a:r>
            <a:r>
              <a:rPr lang="ru-RU" sz="3000" b="1" i="1" u="sng" dirty="0">
                <a:solidFill>
                  <a:srgbClr val="C00000"/>
                </a:solidFill>
                <a:latin typeface="Franklin Gothic Book"/>
              </a:rPr>
              <a:t>Размозженные раны</a:t>
            </a:r>
            <a:r>
              <a:rPr lang="ru-RU" sz="3000" b="1" i="1" dirty="0">
                <a:solidFill>
                  <a:srgbClr val="696464"/>
                </a:solidFill>
                <a:latin typeface="Franklin Gothic Book"/>
              </a:rPr>
              <a:t> возникают под действием большой силы, вызывающей разрыв и размозжение тканей, при которых создаются условия для накопления и всасывания огромного количества токсинов в организм человека, что обусловливает тяжелый </a:t>
            </a:r>
            <a:r>
              <a:rPr lang="ru-RU" sz="3000" b="1" i="1" dirty="0" err="1">
                <a:solidFill>
                  <a:srgbClr val="696464"/>
                </a:solidFill>
                <a:latin typeface="Franklin Gothic Book"/>
              </a:rPr>
              <a:t>эндотоксикоз</a:t>
            </a:r>
            <a:r>
              <a:rPr lang="ru-RU" sz="3000" b="1" i="1" dirty="0">
                <a:solidFill>
                  <a:srgbClr val="696464"/>
                </a:solidFill>
                <a:latin typeface="Franklin Gothic Book"/>
              </a:rPr>
              <a:t>. </a:t>
            </a:r>
            <a:r>
              <a:rPr lang="ru-RU" sz="3000" dirty="0">
                <a:solidFill>
                  <a:srgbClr val="696464"/>
                </a:solidFill>
                <a:latin typeface="Franklin Gothic Book"/>
              </a:rPr>
              <a:t/>
            </a:r>
            <a:br>
              <a:rPr lang="ru-RU" sz="3000" dirty="0">
                <a:solidFill>
                  <a:srgbClr val="696464"/>
                </a:solidFill>
                <a:latin typeface="Franklin Gothic Book"/>
              </a:rPr>
            </a:br>
            <a:r>
              <a:rPr lang="ru-RU" sz="3000" dirty="0">
                <a:solidFill>
                  <a:srgbClr val="696464"/>
                </a:solidFill>
                <a:latin typeface="Franklin Gothic Book"/>
              </a:rPr>
              <a:t>	</a:t>
            </a:r>
            <a:r>
              <a:rPr lang="ru-RU" sz="3000" b="1" i="1" dirty="0">
                <a:solidFill>
                  <a:srgbClr val="FF0000"/>
                </a:solidFill>
                <a:latin typeface="Franklin Gothic Book"/>
              </a:rPr>
              <a:t>Первая помощь</a:t>
            </a:r>
            <a:r>
              <a:rPr lang="ru-RU" sz="3000" b="1" i="1" dirty="0">
                <a:solidFill>
                  <a:srgbClr val="696464"/>
                </a:solidFill>
                <a:latin typeface="Franklin Gothic Book"/>
              </a:rPr>
              <a:t>:  Требует немедленной, неотложной хирургической помощи: Первичная хирургическая обработка раны, швы хирургические, асептическая повязка/а точнее антисептическая, так как фактически все размозжённые раны можно считать </a:t>
            </a:r>
            <a:r>
              <a:rPr lang="ru-RU" sz="3000" b="1" i="1" dirty="0" err="1">
                <a:solidFill>
                  <a:srgbClr val="696464"/>
                </a:solidFill>
                <a:latin typeface="Franklin Gothic Book"/>
              </a:rPr>
              <a:t>микробно</a:t>
            </a:r>
            <a:r>
              <a:rPr lang="ru-RU" sz="3000" b="1" i="1" dirty="0">
                <a:solidFill>
                  <a:srgbClr val="696464"/>
                </a:solidFill>
                <a:latin typeface="Franklin Gothic Book"/>
              </a:rPr>
              <a:t> загрязнёнными, инфицированными</a:t>
            </a:r>
          </a:p>
          <a:p>
            <a:pPr marL="137160" lvl="0" indent="0">
              <a:buClr>
                <a:srgbClr val="D34817"/>
              </a:buClr>
              <a:buSzPct val="70000"/>
              <a:buNone/>
              <a:defRPr/>
            </a:pPr>
            <a:r>
              <a:rPr lang="ru-RU" sz="3000" b="1" i="1" dirty="0">
                <a:solidFill>
                  <a:srgbClr val="696464"/>
                </a:solidFill>
                <a:latin typeface="Franklin Gothic Book"/>
              </a:rPr>
              <a:t>	Могут образоваться при падении на руки или на ноги бетонных плит, блоков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38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cap="all" dirty="0">
                <a:solidFill>
                  <a:srgbClr val="696464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Первая медицинская помощь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D34817"/>
              </a:buClr>
              <a:buSzPct val="70000"/>
              <a:buFont typeface="Wingdings 2" pitchFamily="18" charset="2"/>
              <a:buChar char=""/>
            </a:pPr>
            <a:r>
              <a:rPr lang="ru-RU" altLang="ru-RU" sz="3200" dirty="0">
                <a:solidFill>
                  <a:srgbClr val="696464"/>
                </a:solidFill>
                <a:latin typeface="Franklin Gothic Book"/>
              </a:rPr>
              <a:t>1. Наложение жгута при повреждении крупных сосудов.</a:t>
            </a:r>
          </a:p>
          <a:p>
            <a:pPr lvl="0" fontAlgn="base">
              <a:spcAft>
                <a:spcPct val="0"/>
              </a:spcAft>
              <a:buClr>
                <a:srgbClr val="D34817"/>
              </a:buClr>
              <a:buSzPct val="70000"/>
              <a:buFont typeface="Wingdings 2" pitchFamily="18" charset="2"/>
              <a:buChar char=""/>
            </a:pPr>
            <a:r>
              <a:rPr lang="ru-RU" altLang="ru-RU" sz="3200" dirty="0">
                <a:solidFill>
                  <a:srgbClr val="696464"/>
                </a:solidFill>
                <a:latin typeface="Franklin Gothic Book"/>
              </a:rPr>
              <a:t>2. Наложение повязки при небольшом кровотечении:</a:t>
            </a:r>
          </a:p>
          <a:p>
            <a:pPr lvl="0" fontAlgn="base">
              <a:spcAft>
                <a:spcPct val="0"/>
              </a:spcAft>
              <a:buClr>
                <a:srgbClr val="D34817"/>
              </a:buClr>
              <a:buSzPct val="70000"/>
              <a:buFont typeface="Wingdings 2" pitchFamily="18" charset="2"/>
              <a:buChar char=""/>
            </a:pPr>
            <a:r>
              <a:rPr lang="ru-RU" altLang="ru-RU" sz="3200" dirty="0">
                <a:solidFill>
                  <a:srgbClr val="696464"/>
                </a:solidFill>
                <a:latin typeface="Franklin Gothic Book"/>
              </a:rPr>
              <a:t>-освободить поверхность от одежды, обуви, обработать антисептическим раствором.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347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D34817"/>
              </a:buClr>
              <a:buSzPct val="70000"/>
              <a:buFont typeface="Wingdings 2" pitchFamily="18" charset="2"/>
              <a:buChar char=""/>
            </a:pPr>
            <a:r>
              <a:rPr lang="ru-RU" altLang="ru-RU" sz="3200" dirty="0">
                <a:solidFill>
                  <a:srgbClr val="696464"/>
                </a:solidFill>
                <a:latin typeface="Franklin Gothic Book"/>
              </a:rPr>
              <a:t>Асептика – система профилактических мероприятий, направленных против возможности попадания микроорганизмов в рану, ткани, органы, полости тела пострадавшего при оказании ему медицинской помощи.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53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34817"/>
              </a:buClr>
              <a:buSzPct val="70000"/>
              <a:buFont typeface="Wingdings 2" pitchFamily="18" charset="2"/>
              <a:buChar char=""/>
            </a:pPr>
            <a:r>
              <a:rPr lang="ru-RU" altLang="ru-RU" sz="3200" dirty="0">
                <a:solidFill>
                  <a:srgbClr val="696464"/>
                </a:solidFill>
                <a:latin typeface="Franklin Gothic Book"/>
              </a:rPr>
              <a:t>1. Передвижение пострадавшего, если его жизни угрожает опасность.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34817"/>
              </a:buClr>
              <a:buSzPct val="70000"/>
              <a:buFont typeface="Wingdings 2" pitchFamily="18" charset="2"/>
              <a:buChar char=""/>
            </a:pPr>
            <a:r>
              <a:rPr lang="ru-RU" altLang="ru-RU" sz="3200" dirty="0">
                <a:solidFill>
                  <a:srgbClr val="696464"/>
                </a:solidFill>
                <a:latin typeface="Franklin Gothic Book"/>
              </a:rPr>
              <a:t>2.Перед первой помощью обеспечить проходимость дыхательных путей, проверить наличие дыхания и пульса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34817"/>
              </a:buClr>
              <a:buSzPct val="70000"/>
              <a:buFont typeface="Wingdings 2" pitchFamily="18" charset="2"/>
              <a:buChar char=""/>
            </a:pPr>
            <a:r>
              <a:rPr lang="ru-RU" altLang="ru-RU" sz="3200" dirty="0">
                <a:solidFill>
                  <a:srgbClr val="696464"/>
                </a:solidFill>
                <a:latin typeface="Franklin Gothic Book"/>
              </a:rPr>
              <a:t>3.  Вызов «скорой помощи»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34817"/>
              </a:buClr>
              <a:buSzPct val="70000"/>
              <a:buFont typeface="Wingdings 2" pitchFamily="18" charset="2"/>
              <a:buChar char=""/>
            </a:pPr>
            <a:r>
              <a:rPr lang="ru-RU" altLang="ru-RU" sz="3200" dirty="0">
                <a:solidFill>
                  <a:srgbClr val="696464"/>
                </a:solidFill>
                <a:latin typeface="Franklin Gothic Book"/>
              </a:rPr>
              <a:t>4.Если состояние критическое оказывать первую помощь до приезда «скорой»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829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cap="all" dirty="0">
                <a:solidFill>
                  <a:srgbClr val="696464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Правила наложения давящей </a:t>
            </a:r>
            <a:r>
              <a:rPr lang="ru-RU" sz="3600" cap="all" dirty="0" smtClean="0">
                <a:solidFill>
                  <a:srgbClr val="696464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повязки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D34817"/>
              </a:buClr>
              <a:buSzPct val="70000"/>
              <a:buFont typeface="Wingdings 2" pitchFamily="18" charset="2"/>
              <a:buChar char=""/>
            </a:pPr>
            <a:r>
              <a:rPr lang="ru-RU" altLang="ru-RU" sz="3200" dirty="0">
                <a:solidFill>
                  <a:srgbClr val="696464"/>
                </a:solidFill>
                <a:latin typeface="Franklin Gothic Book"/>
              </a:rPr>
              <a:t>1. На кровоточащую рану накладывают стерильную или чистую ткань, проглаженную горячим утюгом.</a:t>
            </a:r>
          </a:p>
          <a:p>
            <a:pPr lvl="0" fontAlgn="base">
              <a:spcAft>
                <a:spcPct val="0"/>
              </a:spcAft>
              <a:buClr>
                <a:srgbClr val="D34817"/>
              </a:buClr>
              <a:buSzPct val="70000"/>
              <a:buFont typeface="Wingdings 2" pitchFamily="18" charset="2"/>
              <a:buChar char=""/>
            </a:pPr>
            <a:r>
              <a:rPr lang="ru-RU" altLang="ru-RU" sz="3200" dirty="0">
                <a:solidFill>
                  <a:srgbClr val="696464"/>
                </a:solidFill>
                <a:latin typeface="Franklin Gothic Book"/>
              </a:rPr>
              <a:t>2. Поверх нее кладут плотный валик из бинта или ваты и прибинтовывают.</a:t>
            </a:r>
          </a:p>
          <a:p>
            <a:pPr lvl="0" fontAlgn="base">
              <a:spcAft>
                <a:spcPct val="0"/>
              </a:spcAft>
              <a:buClr>
                <a:srgbClr val="D34817"/>
              </a:buClr>
              <a:buSzPct val="70000"/>
              <a:buFont typeface="Wingdings 2" pitchFamily="18" charset="2"/>
              <a:buChar char=""/>
            </a:pPr>
            <a:r>
              <a:rPr lang="ru-RU" altLang="ru-RU" sz="3200" dirty="0">
                <a:solidFill>
                  <a:srgbClr val="696464"/>
                </a:solidFill>
                <a:latin typeface="Franklin Gothic Book"/>
              </a:rPr>
              <a:t>3. Кровотечение должно остановиться.</a:t>
            </a:r>
          </a:p>
          <a:p>
            <a:pPr lvl="0" fontAlgn="base">
              <a:spcAft>
                <a:spcPct val="0"/>
              </a:spcAft>
              <a:buClr>
                <a:srgbClr val="D34817"/>
              </a:buClr>
              <a:buSzPct val="70000"/>
              <a:buFont typeface="Wingdings 2" pitchFamily="18" charset="2"/>
              <a:buChar char=""/>
            </a:pPr>
            <a:r>
              <a:rPr lang="ru-RU" altLang="ru-RU" sz="3200" dirty="0">
                <a:solidFill>
                  <a:srgbClr val="696464"/>
                </a:solidFill>
                <a:latin typeface="Franklin Gothic Book"/>
              </a:rPr>
              <a:t>4. Не снимать до поступления в лечебное учреждение.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594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848872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173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cap="all" dirty="0">
                <a:solidFill>
                  <a:srgbClr val="696464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Правила наложения жгута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34817"/>
              </a:buClr>
              <a:buSzPct val="70000"/>
              <a:buFont typeface="Wingdings 2" pitchFamily="18" charset="2"/>
              <a:buChar char=""/>
            </a:pPr>
            <a:r>
              <a:rPr lang="ru-RU" altLang="ru-RU" dirty="0">
                <a:solidFill>
                  <a:srgbClr val="696464"/>
                </a:solidFill>
                <a:latin typeface="Franklin Gothic Book"/>
              </a:rPr>
              <a:t>1. Накладывают выше раны на  5-7 см от ее верхнего края.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34817"/>
              </a:buClr>
              <a:buSzPct val="70000"/>
              <a:buFont typeface="Wingdings 2" pitchFamily="18" charset="2"/>
              <a:buChar char=""/>
            </a:pPr>
            <a:r>
              <a:rPr lang="ru-RU" altLang="ru-RU" dirty="0">
                <a:solidFill>
                  <a:srgbClr val="696464"/>
                </a:solidFill>
                <a:latin typeface="Franklin Gothic Book"/>
              </a:rPr>
              <a:t>2.Конечность перед наложением поднимают вверх.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34817"/>
              </a:buClr>
              <a:buSzPct val="70000"/>
              <a:buFont typeface="Wingdings 2" pitchFamily="18" charset="2"/>
              <a:buChar char=""/>
            </a:pPr>
            <a:r>
              <a:rPr lang="ru-RU" altLang="ru-RU" dirty="0">
                <a:solidFill>
                  <a:srgbClr val="696464"/>
                </a:solidFill>
                <a:latin typeface="Franklin Gothic Book"/>
              </a:rPr>
              <a:t>3.На место наложения жгута накладывают ткань.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34817"/>
              </a:buClr>
              <a:buSzPct val="70000"/>
              <a:buFont typeface="Wingdings 2" pitchFamily="18" charset="2"/>
              <a:buChar char=""/>
            </a:pPr>
            <a:r>
              <a:rPr lang="ru-RU" altLang="ru-RU" dirty="0">
                <a:solidFill>
                  <a:srgbClr val="696464"/>
                </a:solidFill>
                <a:latin typeface="Franklin Gothic Book"/>
              </a:rPr>
              <a:t>4. Жгут затягивают до остановки кровотечения. Под него кладут записку с указанием времени наложения.</a:t>
            </a:r>
          </a:p>
          <a:p>
            <a:pPr lvl="0" fontAlgn="base">
              <a:spcAft>
                <a:spcPct val="0"/>
              </a:spcAft>
              <a:buClr>
                <a:srgbClr val="D34817"/>
              </a:buClr>
              <a:buSzPct val="70000"/>
              <a:buFont typeface="Wingdings 2" pitchFamily="18" charset="2"/>
              <a:buChar char=""/>
            </a:pPr>
            <a:r>
              <a:rPr lang="ru-RU" altLang="ru-RU" sz="2600" dirty="0">
                <a:solidFill>
                  <a:srgbClr val="696464"/>
                </a:solidFill>
                <a:latin typeface="Franklin Gothic Book"/>
              </a:rPr>
              <a:t>5. Перед наложением жгута кровоточащий сосуд выше раны прижимают пальцем, чтобы подготовиться.</a:t>
            </a:r>
          </a:p>
          <a:p>
            <a:pPr lvl="0" fontAlgn="base">
              <a:spcAft>
                <a:spcPct val="0"/>
              </a:spcAft>
              <a:buClr>
                <a:srgbClr val="D34817"/>
              </a:buClr>
              <a:buSzPct val="70000"/>
              <a:buFont typeface="Wingdings 2" pitchFamily="18" charset="2"/>
              <a:buChar char=""/>
            </a:pPr>
            <a:r>
              <a:rPr lang="ru-RU" altLang="ru-RU" sz="2600" dirty="0" smtClean="0">
                <a:solidFill>
                  <a:srgbClr val="696464"/>
                </a:solidFill>
                <a:latin typeface="Franklin Gothic Book"/>
              </a:rPr>
              <a:t>6.Рану </a:t>
            </a:r>
            <a:r>
              <a:rPr lang="ru-RU" altLang="ru-RU" sz="2600" dirty="0">
                <a:solidFill>
                  <a:srgbClr val="696464"/>
                </a:solidFill>
                <a:latin typeface="Franklin Gothic Book"/>
              </a:rPr>
              <a:t>прижимают пальцем и через 2-3 мин повторно затягивают.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818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36904" cy="57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202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476672"/>
            <a:ext cx="827155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66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/>
              <a:t>СПАСИБО </a:t>
            </a:r>
          </a:p>
          <a:p>
            <a:pPr marL="0" indent="0" algn="ctr">
              <a:buNone/>
            </a:pPr>
            <a:r>
              <a:rPr lang="ru-RU" sz="6600" dirty="0" smtClean="0"/>
              <a:t>ЗА </a:t>
            </a:r>
          </a:p>
          <a:p>
            <a:pPr marL="0" indent="0" algn="ctr">
              <a:buNone/>
            </a:pPr>
            <a:r>
              <a:rPr lang="ru-RU" sz="6600" dirty="0" smtClean="0"/>
              <a:t>ВНИМАНИЕ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56397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cap="all" dirty="0">
                <a:solidFill>
                  <a:srgbClr val="696464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Первая медицинская помощь </a:t>
            </a:r>
            <a:r>
              <a:rPr lang="ru-RU" sz="3600" cap="all" dirty="0" smtClean="0">
                <a:solidFill>
                  <a:srgbClr val="696464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/>
            </a:r>
            <a:br>
              <a:rPr lang="ru-RU" sz="3600" cap="all" dirty="0" smtClean="0">
                <a:solidFill>
                  <a:srgbClr val="696464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ru-RU" sz="3600" cap="all" dirty="0" smtClean="0">
                <a:solidFill>
                  <a:srgbClr val="696464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при </a:t>
            </a:r>
            <a:r>
              <a:rPr lang="ru-RU" sz="3600" cap="all" dirty="0">
                <a:solidFill>
                  <a:srgbClr val="696464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ранениях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D34817"/>
              </a:buClr>
              <a:buSzPct val="70000"/>
              <a:buFont typeface="Wingdings 2" pitchFamily="18" charset="2"/>
              <a:buChar char=""/>
            </a:pPr>
            <a:r>
              <a:rPr lang="ru-RU" altLang="ru-RU" sz="4000" dirty="0">
                <a:solidFill>
                  <a:srgbClr val="696464"/>
                </a:solidFill>
                <a:latin typeface="Franklin Gothic Book"/>
              </a:rPr>
              <a:t>Травма – повреждение тканей организма человека с нарушением их целостности и функций, вызванное внешним воздействием (механическим, термическим)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45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84887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63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93096"/>
          </a:xfrm>
        </p:spPr>
        <p:txBody>
          <a:bodyPr/>
          <a:lstStyle/>
          <a:p>
            <a:r>
              <a:rPr lang="ru-RU" altLang="ru-RU" sz="36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Рана(открытое повреждение)- это нарушение целости кожи, слизистых оболочек с повреждением различных тканей и органов, вызванное механическим воздействием</a:t>
            </a:r>
            <a:endParaRPr lang="ru-RU" sz="3600" dirty="0"/>
          </a:p>
        </p:txBody>
      </p:sp>
      <p:pic>
        <p:nvPicPr>
          <p:cNvPr id="4" name="Picture 5" descr="http://bagazhznaniy.ru/wp-content/uploads/2014/04/%D0%A0%D0%B0%D0%BD%D0%B0.-%D0%9C%D0%B5%D1%81%D1%82%D0%BD%D1%8B%D0%B5-%D0%B8%D0%B7%D0%BC%D0%B5%D0%BD%D0%B5%D0%BD%D0%B8%D1%8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090907"/>
              </a:clrFrom>
              <a:clrTo>
                <a:srgbClr val="0909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3095"/>
            <a:ext cx="6408711" cy="216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03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6984776" cy="4320480"/>
          </a:xfrm>
        </p:spPr>
        <p:txBody>
          <a:bodyPr/>
          <a:lstStyle/>
          <a:p>
            <a:pPr marL="137160"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900" b="1" i="1" dirty="0" smtClean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900" b="1" i="1" dirty="0" smtClean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1800" b="1" i="1" dirty="0" smtClean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1)</a:t>
            </a:r>
            <a:r>
              <a:rPr lang="ru-RU" sz="1800" b="1" i="1" u="sng" dirty="0" smtClean="0">
                <a:solidFill>
                  <a:srgbClr val="FF0000"/>
                </a:solidFill>
                <a:effectLst/>
                <a:latin typeface="Franklin Gothic Book"/>
                <a:ea typeface="+mn-ea"/>
                <a:cs typeface="+mn-cs"/>
              </a:rPr>
              <a:t>Резаная </a:t>
            </a:r>
            <a:r>
              <a:rPr lang="ru-RU" sz="1800" b="1" i="1" u="sng" dirty="0">
                <a:solidFill>
                  <a:srgbClr val="FF0000"/>
                </a:solidFill>
                <a:effectLst/>
                <a:latin typeface="Franklin Gothic Book"/>
                <a:ea typeface="+mn-ea"/>
                <a:cs typeface="+mn-cs"/>
              </a:rPr>
              <a:t>рана</a:t>
            </a:r>
            <a:r>
              <a:rPr lang="ru-RU" sz="18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 – наносится острым предметом, характеризуется ровными краями, минимальным объемом поврежденных тканей, незначительным воспалением в краях раны. При этом длина раны преобладает над ее глубиной.</a:t>
            </a:r>
            <a:r>
              <a:rPr lang="ru-RU" sz="18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18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	</a:t>
            </a:r>
            <a:r>
              <a:rPr lang="ru-RU" sz="1800" b="1" i="1" dirty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  <a:t>Оружие, которым наносится рана</a:t>
            </a:r>
            <a:r>
              <a:rPr lang="ru-RU" sz="18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: нож, стекло, кинжал, лезвие бритвы.</a:t>
            </a:r>
            <a:r>
              <a:rPr lang="ru-RU" sz="18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18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	</a:t>
            </a:r>
            <a:r>
              <a:rPr lang="ru-RU" sz="1800" b="1" i="1" u="sng" dirty="0">
                <a:solidFill>
                  <a:srgbClr val="FF0000"/>
                </a:solidFill>
                <a:effectLst/>
                <a:latin typeface="Franklin Gothic Book"/>
                <a:ea typeface="+mn-ea"/>
                <a:cs typeface="+mn-cs"/>
              </a:rPr>
              <a:t>Первая помощь</a:t>
            </a:r>
            <a:r>
              <a:rPr lang="ru-RU" sz="1800" b="1" i="1" u="sng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:</a:t>
            </a:r>
            <a:r>
              <a:rPr lang="ru-RU" sz="18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 Наибольшую опасность при колото-резанных ранениях представляет кровотечение. Соответственно первым делом нужно его остановить (или хотя бы замедлить).</a:t>
            </a:r>
            <a:r>
              <a:rPr lang="ru-RU" sz="18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44" y="332657"/>
            <a:ext cx="539872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332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3016"/>
            <a:ext cx="8229600" cy="21602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2)</a:t>
            </a:r>
            <a:r>
              <a:rPr lang="ru-RU" sz="1800" b="1" i="1" u="sng" dirty="0">
                <a:solidFill>
                  <a:srgbClr val="C00000"/>
                </a:solidFill>
                <a:effectLst/>
                <a:latin typeface="Franklin Gothic Book"/>
                <a:ea typeface="+mn-ea"/>
                <a:cs typeface="+mn-cs"/>
              </a:rPr>
              <a:t>Колотая рана </a:t>
            </a:r>
            <a:r>
              <a:rPr lang="ru-RU" sz="18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отличается от резаной значительным преобладанием глубины над длиной, т.е. глубоким, узким раневым каналом, который нередко может проникать в различные полости организма и повреждать жизненно важные органы. Это обуславливает высокую опасность таких ран.</a:t>
            </a:r>
            <a:r>
              <a:rPr lang="ru-RU" sz="18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18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	</a:t>
            </a:r>
            <a:r>
              <a:rPr lang="ru-RU" sz="1800" b="1" i="1" dirty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  <a:t>Оружие, которым наносится рана:</a:t>
            </a:r>
            <a:r>
              <a:rPr lang="ru-RU" sz="18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 заточка, шило, нож</a:t>
            </a:r>
            <a:r>
              <a:rPr lang="ru-RU" sz="18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18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	</a:t>
            </a:r>
            <a:r>
              <a:rPr lang="ru-RU" sz="1800" b="1" i="1" u="sng" dirty="0">
                <a:solidFill>
                  <a:srgbClr val="FF0000"/>
                </a:solidFill>
                <a:effectLst/>
                <a:latin typeface="Franklin Gothic Book"/>
                <a:ea typeface="+mn-ea"/>
                <a:cs typeface="+mn-cs"/>
              </a:rPr>
              <a:t>Первая помощь</a:t>
            </a:r>
            <a:r>
              <a:rPr lang="ru-RU" sz="1800" b="1" i="1" u="sng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:</a:t>
            </a:r>
            <a:r>
              <a:rPr lang="ru-RU" sz="18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 Наибольшую опасность при колото-резанных ранениях представляет кровотечение. Соответственно первым делом нужно его остановить (или хотя бы замедлить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212619"/>
            <a:ext cx="5616624" cy="328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93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41168"/>
          </a:xfrm>
        </p:spPr>
        <p:txBody>
          <a:bodyPr/>
          <a:lstStyle/>
          <a:p>
            <a:pPr marL="137160"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0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3)</a:t>
            </a:r>
            <a:r>
              <a:rPr lang="ru-RU" sz="2000" b="1" i="1" u="sng" dirty="0">
                <a:solidFill>
                  <a:srgbClr val="C00000"/>
                </a:solidFill>
                <a:effectLst/>
                <a:latin typeface="Franklin Gothic Book"/>
                <a:ea typeface="+mn-ea"/>
                <a:cs typeface="+mn-cs"/>
              </a:rPr>
              <a:t>Рубленая рана</a:t>
            </a:r>
            <a:r>
              <a:rPr lang="ru-RU" sz="20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 возникает от удара тяжелым острым предметом, имеет большую глубину и большие размеры, чем раны резаные, так же характерно повреждение скелета и внутренних органов.</a:t>
            </a:r>
            <a:r>
              <a:rPr lang="ru-RU" sz="20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0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	</a:t>
            </a:r>
            <a:r>
              <a:rPr lang="ru-RU" sz="2000" b="1" i="1" u="sng" dirty="0">
                <a:solidFill>
                  <a:srgbClr val="FF0000"/>
                </a:solidFill>
                <a:effectLst/>
                <a:latin typeface="Franklin Gothic Book"/>
                <a:ea typeface="+mn-ea"/>
                <a:cs typeface="+mn-cs"/>
              </a:rPr>
              <a:t>Первая помощь</a:t>
            </a:r>
            <a:r>
              <a:rPr lang="ru-RU" sz="2000" b="1" i="1" u="sng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:</a:t>
            </a:r>
            <a:r>
              <a:rPr lang="ru-RU" sz="20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 </a:t>
            </a:r>
            <a:r>
              <a:rPr lang="ru-RU" sz="20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0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- временная остановка кровотечения (при любом ранении необходимо сначала остановить кровотечение).</a:t>
            </a:r>
            <a:r>
              <a:rPr lang="ru-RU" sz="20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  <a:t>	</a:t>
            </a:r>
            <a:r>
              <a:rPr lang="ru-RU" sz="2000" b="1" i="1" dirty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  <a:t>Оружие, которым наносится рана:</a:t>
            </a:r>
            <a:r>
              <a:rPr lang="ru-RU" sz="20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 топор, сабля, лопата.</a:t>
            </a:r>
            <a:r>
              <a:rPr lang="ru-RU" sz="20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708920"/>
            <a:ext cx="7931224" cy="4149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Freeway\Desktop\417_html_5cea0c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21" y="116632"/>
            <a:ext cx="5844175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41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lvl="0" indent="0">
              <a:buClr>
                <a:srgbClr val="D34817"/>
              </a:buClr>
              <a:buSzPct val="70000"/>
              <a:buNone/>
              <a:defRPr/>
            </a:pPr>
            <a:r>
              <a:rPr lang="ru-RU" sz="3000" b="1" i="1" dirty="0">
                <a:solidFill>
                  <a:srgbClr val="696464"/>
                </a:solidFill>
                <a:latin typeface="Franklin Gothic Book"/>
              </a:rPr>
              <a:t>4)</a:t>
            </a:r>
            <a:r>
              <a:rPr lang="ru-RU" sz="3000" b="1" i="1" u="sng" dirty="0">
                <a:solidFill>
                  <a:srgbClr val="C00000"/>
                </a:solidFill>
                <a:latin typeface="Franklin Gothic Book"/>
              </a:rPr>
              <a:t>Ушибленная рана</a:t>
            </a:r>
            <a:r>
              <a:rPr lang="ru-RU" sz="3000" b="1" i="1" dirty="0">
                <a:solidFill>
                  <a:srgbClr val="696464"/>
                </a:solidFill>
                <a:latin typeface="Franklin Gothic Book"/>
              </a:rPr>
              <a:t> возникает от удара тупым предметом или при ударе о тупой предмет (как результат падения). Приводит к небольшим нарушениям целостности покровных тканей, ткани по периметру таких ран зачастую размозжены и пропитаны кровью, поэтому создаются условия для развития раневой инфекции.</a:t>
            </a:r>
            <a:r>
              <a:rPr lang="ru-RU" sz="3000" dirty="0">
                <a:solidFill>
                  <a:srgbClr val="696464"/>
                </a:solidFill>
                <a:latin typeface="Franklin Gothic Book"/>
              </a:rPr>
              <a:t/>
            </a:r>
            <a:br>
              <a:rPr lang="ru-RU" sz="3000" dirty="0">
                <a:solidFill>
                  <a:srgbClr val="696464"/>
                </a:solidFill>
                <a:latin typeface="Franklin Gothic Book"/>
              </a:rPr>
            </a:br>
            <a:r>
              <a:rPr lang="ru-RU" sz="3000" dirty="0">
                <a:solidFill>
                  <a:srgbClr val="696464"/>
                </a:solidFill>
                <a:latin typeface="Franklin Gothic Book"/>
              </a:rPr>
              <a:t>	</a:t>
            </a:r>
            <a:r>
              <a:rPr lang="ru-RU" sz="3000" b="1" i="1" dirty="0">
                <a:solidFill>
                  <a:prstClr val="black"/>
                </a:solidFill>
                <a:latin typeface="Franklin Gothic Book"/>
              </a:rPr>
              <a:t>Оружие, которым наносится рана: </a:t>
            </a:r>
            <a:r>
              <a:rPr lang="ru-RU" sz="3000" b="1" i="1" dirty="0">
                <a:solidFill>
                  <a:srgbClr val="696464"/>
                </a:solidFill>
                <a:latin typeface="Franklin Gothic Book"/>
              </a:rPr>
              <a:t>палка, кирпич, камень, бутылка, молоток, обух топора.</a:t>
            </a:r>
            <a:r>
              <a:rPr lang="ru-RU" sz="3000" dirty="0">
                <a:solidFill>
                  <a:srgbClr val="696464"/>
                </a:solidFill>
                <a:latin typeface="Franklin Gothic Book"/>
              </a:rPr>
              <a:t/>
            </a:r>
            <a:br>
              <a:rPr lang="ru-RU" sz="3000" dirty="0">
                <a:solidFill>
                  <a:srgbClr val="696464"/>
                </a:solidFill>
                <a:latin typeface="Franklin Gothic Book"/>
              </a:rPr>
            </a:br>
            <a:r>
              <a:rPr lang="ru-RU" sz="3000" dirty="0">
                <a:solidFill>
                  <a:srgbClr val="696464"/>
                </a:solidFill>
                <a:latin typeface="Franklin Gothic Book"/>
              </a:rPr>
              <a:t>	</a:t>
            </a:r>
            <a:r>
              <a:rPr lang="ru-RU" sz="3000" b="1" i="1" u="sng" dirty="0">
                <a:solidFill>
                  <a:srgbClr val="FF0000"/>
                </a:solidFill>
                <a:latin typeface="Franklin Gothic Book"/>
              </a:rPr>
              <a:t>Первая помощь</a:t>
            </a:r>
            <a:r>
              <a:rPr lang="ru-RU" sz="3000" b="1" i="1" u="sng" dirty="0">
                <a:solidFill>
                  <a:srgbClr val="696464"/>
                </a:solidFill>
                <a:latin typeface="Franklin Gothic Book"/>
              </a:rPr>
              <a:t>:</a:t>
            </a:r>
            <a:r>
              <a:rPr lang="ru-RU" sz="3000" b="1" i="1" dirty="0">
                <a:solidFill>
                  <a:srgbClr val="696464"/>
                </a:solidFill>
                <a:latin typeface="Franklin Gothic Book"/>
              </a:rPr>
              <a:t> </a:t>
            </a:r>
            <a:r>
              <a:rPr lang="ru-RU" sz="3000" dirty="0">
                <a:solidFill>
                  <a:srgbClr val="696464"/>
                </a:solidFill>
                <a:latin typeface="Franklin Gothic Book"/>
              </a:rPr>
              <a:t/>
            </a:r>
            <a:br>
              <a:rPr lang="ru-RU" sz="3000" dirty="0">
                <a:solidFill>
                  <a:srgbClr val="696464"/>
                </a:solidFill>
                <a:latin typeface="Franklin Gothic Book"/>
              </a:rPr>
            </a:br>
            <a:r>
              <a:rPr lang="ru-RU" sz="3000" b="1" i="1" dirty="0">
                <a:solidFill>
                  <a:srgbClr val="696464"/>
                </a:solidFill>
                <a:latin typeface="Franklin Gothic Book"/>
              </a:rPr>
              <a:t>- временная остановка кровотечения (при любом ранении необходимо сначала остановить кровотечение).</a:t>
            </a:r>
            <a:r>
              <a:rPr lang="ru-RU" sz="3000" dirty="0">
                <a:solidFill>
                  <a:srgbClr val="696464"/>
                </a:solidFill>
                <a:latin typeface="Franklin Gothic Book"/>
              </a:rPr>
              <a:t/>
            </a:r>
            <a:br>
              <a:rPr lang="ru-RU" sz="3000" dirty="0">
                <a:solidFill>
                  <a:srgbClr val="696464"/>
                </a:solidFill>
                <a:latin typeface="Franklin Gothic Book"/>
              </a:rPr>
            </a:br>
            <a:endParaRPr lang="ru-RU" sz="3000" dirty="0">
              <a:solidFill>
                <a:srgbClr val="696464"/>
              </a:solidFill>
              <a:latin typeface="Franklin Gothic Book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56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21288"/>
          </a:xfrm>
        </p:spPr>
        <p:txBody>
          <a:bodyPr/>
          <a:lstStyle/>
          <a:p>
            <a:pPr marL="137160"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000" b="1" i="1" dirty="0" smtClean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000" b="1" i="1" dirty="0" smtClean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0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0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000" b="1" i="1" dirty="0" smtClean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000" b="1" i="1" dirty="0" smtClean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0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0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000" b="1" i="1" dirty="0" smtClean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000" b="1" i="1" dirty="0" smtClean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000" b="1" i="1" dirty="0" smtClean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5)</a:t>
            </a:r>
            <a:r>
              <a:rPr lang="ru-RU" sz="2000" b="1" i="1" u="sng" dirty="0" smtClean="0">
                <a:solidFill>
                  <a:srgbClr val="C00000"/>
                </a:solidFill>
                <a:effectLst/>
                <a:latin typeface="Franklin Gothic Book"/>
                <a:ea typeface="+mn-ea"/>
                <a:cs typeface="+mn-cs"/>
              </a:rPr>
              <a:t>Рваная </a:t>
            </a:r>
            <a:r>
              <a:rPr lang="ru-RU" sz="2000" b="1" i="1" u="sng" dirty="0">
                <a:solidFill>
                  <a:srgbClr val="C00000"/>
                </a:solidFill>
                <a:effectLst/>
                <a:latin typeface="Franklin Gothic Book"/>
                <a:ea typeface="+mn-ea"/>
                <a:cs typeface="+mn-cs"/>
              </a:rPr>
              <a:t>рана</a:t>
            </a:r>
            <a:r>
              <a:rPr lang="ru-RU" sz="20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 сопровождается разрывами кожи и подлежащих тканей, в том числе сосудов и нервов, что обуславливает обширные регионарные расстройства кровотока и иннервации.</a:t>
            </a:r>
            <a:r>
              <a:rPr lang="ru-RU" sz="20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0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	</a:t>
            </a:r>
            <a:r>
              <a:rPr lang="ru-RU" sz="2000" b="1" i="1" dirty="0">
                <a:solidFill>
                  <a:prstClr val="black"/>
                </a:solidFill>
                <a:effectLst/>
                <a:latin typeface="Franklin Gothic Book"/>
                <a:ea typeface="+mn-ea"/>
                <a:cs typeface="+mn-cs"/>
              </a:rPr>
              <a:t>Оружие, которым наносится рана:</a:t>
            </a:r>
            <a:r>
              <a:rPr lang="ru-RU" sz="20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 пила (любой другой зазубренный предмет).</a:t>
            </a:r>
            <a:r>
              <a:rPr lang="ru-RU" sz="20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0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	</a:t>
            </a:r>
            <a:r>
              <a:rPr lang="ru-RU" sz="2000" b="1" i="1" u="sng" dirty="0">
                <a:solidFill>
                  <a:srgbClr val="FF0000"/>
                </a:solidFill>
                <a:effectLst/>
                <a:latin typeface="Franklin Gothic Book"/>
                <a:ea typeface="+mn-ea"/>
                <a:cs typeface="+mn-cs"/>
              </a:rPr>
              <a:t>Первая помощь</a:t>
            </a:r>
            <a:r>
              <a:rPr lang="ru-RU" sz="2000" b="1" i="1" u="sng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: </a:t>
            </a:r>
            <a:r>
              <a:rPr lang="ru-RU" sz="20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0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временная остановка кровотечения,</a:t>
            </a:r>
            <a:br>
              <a:rPr lang="ru-RU" sz="20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0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наложение повязки,</a:t>
            </a:r>
            <a:br>
              <a:rPr lang="ru-RU" sz="20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000" b="1" i="1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>транспортную иммобилизацию.</a:t>
            </a:r>
            <a:r>
              <a:rPr lang="ru-RU" sz="20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696464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sz="2000" dirty="0"/>
          </a:p>
        </p:txBody>
      </p:sp>
      <p:pic>
        <p:nvPicPr>
          <p:cNvPr id="4" name="Picture 2" descr="C:\Users\Freeway\Desktop\laceration-wou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02" y="0"/>
            <a:ext cx="4710545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750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99</TotalTime>
  <Words>314</Words>
  <Application>Microsoft Office PowerPoint</Application>
  <PresentationFormat>Экран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 Презентация по ОБЖ «Первая помощь при ранениях и кровотечениях» выполнила студентка  124 группы Шагманова Аделя</vt:lpstr>
      <vt:lpstr>Первая медицинская помощь  при ранениях</vt:lpstr>
      <vt:lpstr>Презентация PowerPoint</vt:lpstr>
      <vt:lpstr>Рана(открытое повреждение)- это нарушение целости кожи, слизистых оболочек с повреждением различных тканей и органов, вызванное механическим воздействием</vt:lpstr>
      <vt:lpstr> 1)Резаная рана – наносится острым предметом, характеризуется ровными краями, минимальным объемом поврежденных тканей, незначительным воспалением в краях раны. При этом длина раны преобладает над ее глубиной.  Оружие, которым наносится рана: нож, стекло, кинжал, лезвие бритвы.  Первая помощь: Наибольшую опасность при колото-резанных ранениях представляет кровотечение. Соответственно первым делом нужно его остановить (или хотя бы замедлить). </vt:lpstr>
      <vt:lpstr>2)Колотая рана отличается от резаной значительным преобладанием глубины над длиной, т.е. глубоким, узким раневым каналом, который нередко может проникать в различные полости организма и повреждать жизненно важные органы. Это обуславливает высокую опасность таких ран.  Оружие, которым наносится рана: заточка, шило, нож  Первая помощь: Наибольшую опасность при колото-резанных ранениях представляет кровотечение. Соответственно первым делом нужно его остановить (или хотя бы замедлить</vt:lpstr>
      <vt:lpstr>3)Рубленая рана возникает от удара тяжелым острым предметом, имеет большую глубину и большие размеры, чем раны резаные, так же характерно повреждение скелета и внутренних органов.  Первая помощь:  - временная остановка кровотечения (при любом ранении необходимо сначала остановить кровотечение).  Оружие, которым наносится рана: топор, сабля, лопата. </vt:lpstr>
      <vt:lpstr>Презентация PowerPoint</vt:lpstr>
      <vt:lpstr>     5)Рваная рана сопровождается разрывами кожи и подлежащих тканей, в том числе сосудов и нервов, что обуславливает обширные регионарные расстройства кровотока и иннервации.  Оружие, которым наносится рана: пила (любой другой зазубренный предмет).  Первая помощь:  временная остановка кровотечения, наложение повязки, транспортную иммобилизацию. </vt:lpstr>
      <vt:lpstr>Презентация PowerPoint</vt:lpstr>
      <vt:lpstr>Первая медицинская помощь</vt:lpstr>
      <vt:lpstr>Презентация PowerPoint</vt:lpstr>
      <vt:lpstr>Презентация PowerPoint</vt:lpstr>
      <vt:lpstr>Правила наложения давящей повязки</vt:lpstr>
      <vt:lpstr>Презентация PowerPoint</vt:lpstr>
      <vt:lpstr>Правила наложения жгута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Презентацию выполнила студентка 124 группы Шагманова Аделя</dc:title>
  <dc:creator>Пользователь</dc:creator>
  <cp:lastModifiedBy>Пользователь</cp:lastModifiedBy>
  <cp:revision>5</cp:revision>
  <dcterms:created xsi:type="dcterms:W3CDTF">2021-12-22T03:41:56Z</dcterms:created>
  <dcterms:modified xsi:type="dcterms:W3CDTF">2021-12-22T05:21:48Z</dcterms:modified>
</cp:coreProperties>
</file>